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7"/>
  </p:notesMasterIdLst>
  <p:sldIdLst>
    <p:sldId id="368" r:id="rId3"/>
    <p:sldId id="380" r:id="rId4"/>
    <p:sldId id="367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</p:sldIdLst>
  <p:sldSz cx="24384000" cy="13716000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Open Sans bold" panose="020B0604020202020204" charset="0"/>
      <p:bold r:id="rId22"/>
    </p:embeddedFont>
    <p:embeddedFont>
      <p:font typeface="Lato Medium" panose="020B0604020202020204" charset="0"/>
      <p:regular r:id="rId23"/>
      <p:italic r:id="rId24"/>
    </p:embeddedFont>
    <p:embeddedFont>
      <p:font typeface="Lato Light" panose="020B0604020202020204" charset="0"/>
      <p:regular r:id="rId25"/>
      <p: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tantia" panose="02030602050306030303" pitchFamily="18" charset="0"/>
      <p:regular r:id="rId37"/>
      <p:bold r:id="rId38"/>
      <p:italic r:id="rId39"/>
      <p:boldItalic r:id="rId40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2A870D-51F9-4F3A-B0A1-7903BD1A5F7F}">
          <p14:sldIdLst>
            <p14:sldId id="368"/>
            <p14:sldId id="380"/>
            <p14:sldId id="367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6329"/>
    <a:srgbClr val="D8531E"/>
    <a:srgbClr val="194274"/>
    <a:srgbClr val="679DDE"/>
    <a:srgbClr val="00B2EA"/>
    <a:srgbClr val="E94C0D"/>
    <a:srgbClr val="E2E2E2"/>
    <a:srgbClr val="00A3D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561" autoAdjust="0"/>
  </p:normalViewPr>
  <p:slideViewPr>
    <p:cSldViewPr snapToGrid="0">
      <p:cViewPr varScale="1">
        <p:scale>
          <a:sx n="58" d="100"/>
          <a:sy n="58" d="100"/>
        </p:scale>
        <p:origin x="480" y="228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15/10/2017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-176463"/>
            <a:ext cx="13411080" cy="20213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B7C98-1767-4C15-BF94-33E266B3D8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62025" y="2646363"/>
            <a:ext cx="22636163" cy="9561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46C-3EAA-4666-B3F9-6C239B2B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E6E8-F16A-4B25-8338-FBCE9B29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A4116-02A0-4EA6-BD8C-2A93CC94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EB0A-73C9-4B79-BE35-DC5D067E5425}" type="datetimeFigureOut">
              <a:rPr lang="it-IT" smtClean="0"/>
              <a:t>15/10/2017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F4CD-BB00-4C8B-A996-914536DE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5D69-7BBE-40A3-B324-EEE593FC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6AAC-0BAC-400D-9C81-1FB688AAF77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5549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15/10/2017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15/10/2017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15/10/2017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15/10/2017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  <p:sldLayoutId id="2147483784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hyperlink" Target="https://www.slideshare.net/raviteja2007/introduction-to-mongodb-1224679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B66595-13AD-4AAF-841F-F5638F724788}"/>
              </a:ext>
            </a:extLst>
          </p:cNvPr>
          <p:cNvSpPr txBox="1">
            <a:spLocks/>
          </p:cNvSpPr>
          <p:nvPr/>
        </p:nvSpPr>
        <p:spPr>
          <a:xfrm>
            <a:off x="3048000" y="5277852"/>
            <a:ext cx="18288000" cy="174207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ctr"/>
            <a:r>
              <a:rPr lang="en-US" dirty="0"/>
              <a:t>MongoDB</a:t>
            </a:r>
            <a:endParaRPr lang="it-I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E96A35-21DA-4B4A-818C-1E3F53FAD50C}"/>
              </a:ext>
            </a:extLst>
          </p:cNvPr>
          <p:cNvSpPr txBox="1">
            <a:spLocks/>
          </p:cNvSpPr>
          <p:nvPr/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23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Indexes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914401" y="2212256"/>
            <a:ext cx="19884043" cy="876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Create Index on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any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field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in the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document</a:t>
            </a:r>
            <a:endParaRPr lang="it-IT" sz="60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// 1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means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ascending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, -1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means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descending</a:t>
            </a:r>
            <a:endParaRPr lang="it-IT" sz="60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&gt;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db.posts.ensureIndex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({‘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author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1});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//Index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Nested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Documents</a:t>
            </a:r>
            <a:endParaRPr lang="it-IT" sz="60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&gt;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db.posts.ensureIndex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comments.author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1);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// Index on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tags</a:t>
            </a:r>
            <a:endParaRPr lang="it-IT" sz="60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&gt;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db.posts.ensureIndex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({‘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tags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1});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// Geo-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spatial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Index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&gt;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db.posts.ensureIndex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({‘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author.location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‘2d’});</a:t>
            </a:r>
          </a:p>
        </p:txBody>
      </p:sp>
    </p:spTree>
    <p:extLst>
      <p:ext uri="{BB962C8B-B14F-4D97-AF65-F5344CB8AC3E}">
        <p14:creationId xmlns:p14="http://schemas.microsoft.com/office/powerpoint/2010/main" val="162256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Queries? So Simple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914401" y="2212256"/>
            <a:ext cx="19884043" cy="876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4400" dirty="0"/>
              <a:t>// </a:t>
            </a:r>
            <a:r>
              <a:rPr lang="it-IT" sz="4400" dirty="0" err="1"/>
              <a:t>find</a:t>
            </a:r>
            <a:r>
              <a:rPr lang="it-IT" sz="4400" dirty="0"/>
              <a:t> </a:t>
            </a:r>
            <a:r>
              <a:rPr lang="it-IT" sz="4400" dirty="0" err="1"/>
              <a:t>posts</a:t>
            </a:r>
            <a:r>
              <a:rPr lang="it-IT" sz="4400" dirty="0"/>
              <a:t> </a:t>
            </a:r>
            <a:r>
              <a:rPr lang="it-IT" sz="4400" dirty="0" err="1"/>
              <a:t>which</a:t>
            </a:r>
            <a:r>
              <a:rPr lang="it-IT" sz="4400" dirty="0"/>
              <a:t> </a:t>
            </a:r>
            <a:r>
              <a:rPr lang="it-IT" sz="4400" dirty="0" err="1"/>
              <a:t>has</a:t>
            </a:r>
            <a:r>
              <a:rPr lang="it-IT" sz="4400" dirty="0"/>
              <a:t> ‘</a:t>
            </a:r>
            <a:r>
              <a:rPr lang="it-IT" sz="4400" dirty="0" err="1"/>
              <a:t>MongoDB</a:t>
            </a:r>
            <a:r>
              <a:rPr lang="it-IT" sz="4400" dirty="0"/>
              <a:t>’ </a:t>
            </a:r>
            <a:r>
              <a:rPr lang="it-IT" sz="4400" dirty="0" err="1"/>
              <a:t>tag</a:t>
            </a:r>
            <a:r>
              <a:rPr lang="it-IT" sz="4400" dirty="0"/>
              <a:t>.</a:t>
            </a:r>
            <a:br>
              <a:rPr lang="it-IT" sz="4400" dirty="0"/>
            </a:br>
            <a:r>
              <a:rPr lang="it-IT" sz="4400" dirty="0"/>
              <a:t>&gt; </a:t>
            </a:r>
            <a:r>
              <a:rPr lang="it-IT" sz="4400" dirty="0" err="1"/>
              <a:t>db.posts.find</a:t>
            </a:r>
            <a:r>
              <a:rPr lang="it-IT" sz="4400" dirty="0"/>
              <a:t>({</a:t>
            </a:r>
            <a:r>
              <a:rPr lang="it-IT" sz="4400" dirty="0" err="1"/>
              <a:t>tags</a:t>
            </a:r>
            <a:r>
              <a:rPr lang="it-IT" sz="4400" dirty="0"/>
              <a:t>: ‘</a:t>
            </a:r>
            <a:r>
              <a:rPr lang="it-IT" sz="4400" dirty="0" err="1"/>
              <a:t>MongoDB</a:t>
            </a:r>
            <a:r>
              <a:rPr lang="it-IT" sz="4400" dirty="0"/>
              <a:t>’});</a:t>
            </a:r>
            <a:br>
              <a:rPr lang="it-IT" sz="4400" dirty="0"/>
            </a:br>
            <a:r>
              <a:rPr lang="it-IT" sz="4400" dirty="0"/>
              <a:t>// </a:t>
            </a:r>
            <a:r>
              <a:rPr lang="it-IT" sz="4400" dirty="0" err="1"/>
              <a:t>find</a:t>
            </a:r>
            <a:r>
              <a:rPr lang="it-IT" sz="4400" dirty="0"/>
              <a:t> </a:t>
            </a:r>
            <a:r>
              <a:rPr lang="it-IT" sz="4400" dirty="0" err="1"/>
              <a:t>posts</a:t>
            </a:r>
            <a:r>
              <a:rPr lang="it-IT" sz="4400" dirty="0"/>
              <a:t> by </a:t>
            </a:r>
            <a:r>
              <a:rPr lang="it-IT" sz="4400" dirty="0" err="1"/>
              <a:t>author’s</a:t>
            </a:r>
            <a:r>
              <a:rPr lang="it-IT" sz="4400" dirty="0"/>
              <a:t> </a:t>
            </a:r>
            <a:r>
              <a:rPr lang="it-IT" sz="4400" dirty="0" err="1"/>
              <a:t>comments</a:t>
            </a:r>
            <a:r>
              <a:rPr lang="it-IT" sz="4400" dirty="0"/>
              <a:t>.</a:t>
            </a:r>
            <a:br>
              <a:rPr lang="it-IT" sz="4400" dirty="0"/>
            </a:br>
            <a:r>
              <a:rPr lang="it-IT" sz="4400" dirty="0"/>
              <a:t>&gt; </a:t>
            </a:r>
            <a:r>
              <a:rPr lang="it-IT" sz="4400" dirty="0" err="1"/>
              <a:t>db.posts.find</a:t>
            </a:r>
            <a:r>
              <a:rPr lang="it-IT" sz="4400" dirty="0"/>
              <a:t>({‘</a:t>
            </a:r>
            <a:r>
              <a:rPr lang="it-IT" sz="4400" dirty="0" err="1"/>
              <a:t>comments.author</a:t>
            </a:r>
            <a:r>
              <a:rPr lang="it-IT" sz="4400" dirty="0"/>
              <a:t>’:</a:t>
            </a:r>
            <a:br>
              <a:rPr lang="it-IT" sz="4400" dirty="0"/>
            </a:br>
            <a:r>
              <a:rPr lang="it-IT" sz="4400" dirty="0" err="1"/>
              <a:t>DBRef</a:t>
            </a:r>
            <a:r>
              <a:rPr lang="it-IT" sz="4400" dirty="0"/>
              <a:t>(‘User’,2)}).</a:t>
            </a:r>
            <a:r>
              <a:rPr lang="it-IT" sz="4400" dirty="0" err="1"/>
              <a:t>count</a:t>
            </a:r>
            <a:r>
              <a:rPr lang="it-IT" sz="4400" dirty="0"/>
              <a:t>();</a:t>
            </a:r>
            <a:br>
              <a:rPr lang="it-IT" sz="4400" dirty="0"/>
            </a:br>
            <a:r>
              <a:rPr lang="it-IT" sz="4400" dirty="0"/>
              <a:t>// </a:t>
            </a:r>
            <a:r>
              <a:rPr lang="it-IT" sz="4400" dirty="0" err="1"/>
              <a:t>find</a:t>
            </a:r>
            <a:r>
              <a:rPr lang="it-IT" sz="4400" dirty="0"/>
              <a:t> </a:t>
            </a:r>
            <a:r>
              <a:rPr lang="it-IT" sz="4400" dirty="0" err="1"/>
              <a:t>posts</a:t>
            </a:r>
            <a:r>
              <a:rPr lang="it-IT" sz="4400" dirty="0"/>
              <a:t> </a:t>
            </a:r>
            <a:r>
              <a:rPr lang="it-IT" sz="4400" dirty="0" err="1"/>
              <a:t>written</a:t>
            </a:r>
            <a:r>
              <a:rPr lang="it-IT" sz="4400" dirty="0"/>
              <a:t> </a:t>
            </a:r>
            <a:r>
              <a:rPr lang="it-IT" sz="4400" dirty="0" err="1"/>
              <a:t>after</a:t>
            </a:r>
            <a:r>
              <a:rPr lang="it-IT" sz="4400" dirty="0"/>
              <a:t> 31st March.</a:t>
            </a:r>
            <a:br>
              <a:rPr lang="it-IT" sz="4400" dirty="0"/>
            </a:br>
            <a:r>
              <a:rPr lang="it-IT" sz="4400" dirty="0"/>
              <a:t>&gt; </a:t>
            </a:r>
            <a:r>
              <a:rPr lang="it-IT" sz="4400" dirty="0" err="1"/>
              <a:t>db.posts.find</a:t>
            </a:r>
            <a:r>
              <a:rPr lang="it-IT" sz="4400" dirty="0"/>
              <a:t>({‘</a:t>
            </a:r>
            <a:r>
              <a:rPr lang="it-IT" sz="4400" dirty="0" err="1"/>
              <a:t>timestamp</a:t>
            </a:r>
            <a:r>
              <a:rPr lang="it-IT" sz="4400" dirty="0"/>
              <a:t>’: {‘</a:t>
            </a:r>
            <a:r>
              <a:rPr lang="it-IT" sz="4400" dirty="0" err="1"/>
              <a:t>gte</a:t>
            </a:r>
            <a:r>
              <a:rPr lang="it-IT" sz="4400" dirty="0"/>
              <a:t>’: Date(’31-03-12’)}});</a:t>
            </a:r>
            <a:br>
              <a:rPr lang="it-IT" sz="4400" dirty="0"/>
            </a:br>
            <a:r>
              <a:rPr lang="it-IT" sz="4400" dirty="0"/>
              <a:t>// </a:t>
            </a:r>
            <a:r>
              <a:rPr lang="it-IT" sz="4400" dirty="0" err="1"/>
              <a:t>find</a:t>
            </a:r>
            <a:r>
              <a:rPr lang="it-IT" sz="4400" dirty="0"/>
              <a:t> </a:t>
            </a:r>
            <a:r>
              <a:rPr lang="it-IT" sz="4400" dirty="0" err="1"/>
              <a:t>posts</a:t>
            </a:r>
            <a:r>
              <a:rPr lang="it-IT" sz="4400" dirty="0"/>
              <a:t> </a:t>
            </a:r>
            <a:r>
              <a:rPr lang="it-IT" sz="4400" dirty="0" err="1"/>
              <a:t>written</a:t>
            </a:r>
            <a:r>
              <a:rPr lang="it-IT" sz="4400" dirty="0"/>
              <a:t> by </a:t>
            </a:r>
            <a:r>
              <a:rPr lang="it-IT" sz="4400" dirty="0" err="1"/>
              <a:t>authors</a:t>
            </a:r>
            <a:r>
              <a:rPr lang="it-IT" sz="4400" dirty="0"/>
              <a:t> </a:t>
            </a:r>
            <a:r>
              <a:rPr lang="it-IT" sz="4400" dirty="0" err="1"/>
              <a:t>around</a:t>
            </a:r>
            <a:r>
              <a:rPr lang="it-IT" sz="4400" dirty="0"/>
              <a:t> [22, 42]</a:t>
            </a:r>
            <a:br>
              <a:rPr lang="it-IT" sz="4400" dirty="0"/>
            </a:br>
            <a:r>
              <a:rPr lang="it-IT" sz="4400" dirty="0"/>
              <a:t>&gt; </a:t>
            </a:r>
            <a:r>
              <a:rPr lang="it-IT" sz="4400" dirty="0" err="1"/>
              <a:t>db.posts.find</a:t>
            </a:r>
            <a:r>
              <a:rPr lang="it-IT" sz="4400" dirty="0"/>
              <a:t>({‘</a:t>
            </a:r>
            <a:r>
              <a:rPr lang="it-IT" sz="4400" dirty="0" err="1"/>
              <a:t>author.location</a:t>
            </a:r>
            <a:r>
              <a:rPr lang="it-IT" sz="4400" dirty="0"/>
              <a:t>’: {‘</a:t>
            </a:r>
            <a:r>
              <a:rPr lang="it-IT" sz="4400" dirty="0" err="1"/>
              <a:t>near</a:t>
            </a:r>
            <a:r>
              <a:rPr lang="it-IT" sz="4400" dirty="0"/>
              <a:t>’:[22, 42]});</a:t>
            </a:r>
            <a:br>
              <a:rPr lang="it-IT" sz="4400" dirty="0"/>
            </a:br>
            <a:r>
              <a:rPr lang="it-IT" sz="4400" dirty="0" err="1"/>
              <a:t>What</a:t>
            </a:r>
            <a:r>
              <a:rPr lang="it-IT" sz="4400" dirty="0"/>
              <a:t> </a:t>
            </a:r>
            <a:r>
              <a:rPr lang="it-IT" sz="4400" dirty="0" err="1"/>
              <a:t>about</a:t>
            </a:r>
            <a:r>
              <a:rPr lang="it-IT" sz="4400" dirty="0"/>
              <a:t> </a:t>
            </a:r>
            <a:r>
              <a:rPr lang="it-IT" sz="4400" dirty="0" err="1"/>
              <a:t>Queries</a:t>
            </a:r>
            <a:r>
              <a:rPr lang="it-IT" sz="4400" dirty="0"/>
              <a:t>? So Simple</a:t>
            </a:r>
            <a:br>
              <a:rPr lang="it-IT" sz="4400" dirty="0"/>
            </a:br>
            <a:r>
              <a:rPr lang="it-IT" sz="4400" dirty="0"/>
              <a:t>$</a:t>
            </a:r>
            <a:r>
              <a:rPr lang="it-IT" sz="4400" dirty="0" err="1"/>
              <a:t>gt</a:t>
            </a:r>
            <a:r>
              <a:rPr lang="it-IT" sz="4400" dirty="0"/>
              <a:t>, $lt, $</a:t>
            </a:r>
            <a:r>
              <a:rPr lang="it-IT" sz="4400" dirty="0" err="1"/>
              <a:t>gte</a:t>
            </a:r>
            <a:r>
              <a:rPr lang="it-IT" sz="4400" dirty="0"/>
              <a:t>, $</a:t>
            </a:r>
            <a:r>
              <a:rPr lang="it-IT" sz="4400" dirty="0" err="1"/>
              <a:t>lte</a:t>
            </a:r>
            <a:r>
              <a:rPr lang="it-IT" sz="4400" dirty="0"/>
              <a:t>, $ne, $</a:t>
            </a:r>
            <a:r>
              <a:rPr lang="it-IT" sz="4400" dirty="0" err="1"/>
              <a:t>all</a:t>
            </a:r>
            <a:r>
              <a:rPr lang="it-IT" sz="4400" dirty="0"/>
              <a:t>, $in, $</a:t>
            </a:r>
            <a:r>
              <a:rPr lang="it-IT" sz="4400" dirty="0" err="1"/>
              <a:t>nin</a:t>
            </a:r>
            <a:r>
              <a:rPr lang="it-IT" sz="4400" dirty="0"/>
              <a:t>, </a:t>
            </a:r>
            <a:r>
              <a:rPr lang="it-IT" sz="4400" dirty="0" err="1"/>
              <a:t>count</a:t>
            </a:r>
            <a:r>
              <a:rPr lang="it-IT" sz="4400" dirty="0"/>
              <a:t>, </a:t>
            </a:r>
            <a:r>
              <a:rPr lang="it-IT" sz="4400" dirty="0" err="1"/>
              <a:t>limit</a:t>
            </a:r>
            <a:r>
              <a:rPr lang="it-IT" sz="4400" dirty="0"/>
              <a:t>, </a:t>
            </a:r>
            <a:r>
              <a:rPr lang="it-IT" sz="4400" dirty="0" err="1"/>
              <a:t>skip</a:t>
            </a:r>
            <a:r>
              <a:rPr lang="it-IT" sz="4400" dirty="0"/>
              <a:t>, group, </a:t>
            </a:r>
            <a:r>
              <a:rPr lang="it-IT" sz="4400" dirty="0" err="1"/>
              <a:t>etc</a:t>
            </a:r>
            <a:r>
              <a:rPr lang="it-IT" sz="4400" dirty="0"/>
              <a:t>… </a:t>
            </a:r>
            <a:endParaRPr lang="it-IT" sz="44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4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Updates? Atomic Operations makes it simple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E490F-AF74-46EB-8841-52863C1C8EF0}"/>
              </a:ext>
            </a:extLst>
          </p:cNvPr>
          <p:cNvSpPr/>
          <p:nvPr/>
        </p:nvSpPr>
        <p:spPr>
          <a:xfrm>
            <a:off x="925482" y="3237913"/>
            <a:ext cx="19191317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400" dirty="0" err="1"/>
              <a:t>db.posts.update</a:t>
            </a:r>
            <a:r>
              <a:rPr lang="it-IT" sz="4400" dirty="0"/>
              <a:t>({_id: ‘3432’},</a:t>
            </a:r>
          </a:p>
          <a:p>
            <a:r>
              <a:rPr lang="it-IT" sz="4400" dirty="0"/>
              <a:t>{‘</a:t>
            </a:r>
            <a:r>
              <a:rPr lang="it-IT" sz="4400" dirty="0" err="1"/>
              <a:t>title</a:t>
            </a:r>
            <a:r>
              <a:rPr lang="it-IT" sz="4400" dirty="0"/>
              <a:t>’: ‘</a:t>
            </a:r>
            <a:r>
              <a:rPr lang="it-IT" sz="4400" dirty="0" err="1"/>
              <a:t>Introduction</a:t>
            </a:r>
            <a:r>
              <a:rPr lang="it-IT" sz="4400" dirty="0"/>
              <a:t> to </a:t>
            </a:r>
            <a:r>
              <a:rPr lang="it-IT" sz="4400" dirty="0" err="1"/>
              <a:t>MongoDB</a:t>
            </a:r>
            <a:r>
              <a:rPr lang="it-IT" sz="4400" dirty="0"/>
              <a:t> (</a:t>
            </a:r>
            <a:r>
              <a:rPr lang="it-IT" sz="4400" dirty="0" err="1"/>
              <a:t>updated</a:t>
            </a:r>
            <a:r>
              <a:rPr lang="it-IT" sz="4400" dirty="0"/>
              <a:t>)’,</a:t>
            </a:r>
          </a:p>
          <a:p>
            <a:r>
              <a:rPr lang="it-IT" sz="4400" dirty="0"/>
              <a:t>‘text’: ‘</a:t>
            </a:r>
            <a:r>
              <a:rPr lang="it-IT" sz="4400" dirty="0" err="1"/>
              <a:t>Updated</a:t>
            </a:r>
            <a:r>
              <a:rPr lang="it-IT" sz="4400" dirty="0"/>
              <a:t> text’,</a:t>
            </a:r>
          </a:p>
          <a:p>
            <a:r>
              <a:rPr lang="it-IT" sz="4400" dirty="0"/>
              <a:t>${</a:t>
            </a:r>
            <a:r>
              <a:rPr lang="it-IT" sz="4400" dirty="0" err="1"/>
              <a:t>addToSet</a:t>
            </a:r>
            <a:r>
              <a:rPr lang="it-IT" sz="4400" dirty="0"/>
              <a:t>: {‘</a:t>
            </a:r>
            <a:r>
              <a:rPr lang="it-IT" sz="4400" dirty="0" err="1"/>
              <a:t>tags</a:t>
            </a:r>
            <a:r>
              <a:rPr lang="it-IT" sz="4400" dirty="0"/>
              <a:t>’: ‘</a:t>
            </a:r>
            <a:r>
              <a:rPr lang="it-IT" sz="4400" dirty="0" err="1"/>
              <a:t>webinar</a:t>
            </a:r>
            <a:r>
              <a:rPr lang="it-IT" sz="4400" dirty="0"/>
              <a:t>’}});</a:t>
            </a:r>
          </a:p>
          <a:p>
            <a:r>
              <a:rPr lang="it-IT" sz="4400" dirty="0" err="1"/>
              <a:t>What</a:t>
            </a:r>
            <a:r>
              <a:rPr lang="it-IT" sz="4400" dirty="0"/>
              <a:t> </a:t>
            </a:r>
            <a:r>
              <a:rPr lang="it-IT" sz="4400" dirty="0" err="1"/>
              <a:t>about</a:t>
            </a:r>
            <a:r>
              <a:rPr lang="it-IT" sz="4400" dirty="0"/>
              <a:t> </a:t>
            </a:r>
            <a:r>
              <a:rPr lang="it-IT" sz="4400" dirty="0" err="1"/>
              <a:t>Updates</a:t>
            </a:r>
            <a:r>
              <a:rPr lang="it-IT" sz="4400" dirty="0"/>
              <a:t>? </a:t>
            </a:r>
            <a:r>
              <a:rPr lang="it-IT" sz="4400" dirty="0" err="1"/>
              <a:t>Atomic</a:t>
            </a:r>
            <a:r>
              <a:rPr lang="it-IT" sz="4400" dirty="0"/>
              <a:t> Operations </a:t>
            </a:r>
            <a:r>
              <a:rPr lang="it-IT" sz="4400" dirty="0" err="1"/>
              <a:t>makes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simple</a:t>
            </a:r>
            <a:endParaRPr lang="it-IT" sz="4400" dirty="0"/>
          </a:p>
          <a:p>
            <a:r>
              <a:rPr lang="it-IT" sz="4400" dirty="0"/>
              <a:t>$set, $</a:t>
            </a:r>
            <a:r>
              <a:rPr lang="it-IT" sz="4400" dirty="0" err="1"/>
              <a:t>unset</a:t>
            </a:r>
            <a:endParaRPr lang="it-IT" sz="4400" dirty="0"/>
          </a:p>
          <a:p>
            <a:r>
              <a:rPr lang="it-IT" sz="4400" dirty="0" err="1"/>
              <a:t>Where</a:t>
            </a:r>
            <a:r>
              <a:rPr lang="it-IT" sz="4400" dirty="0"/>
              <a:t> are </a:t>
            </a:r>
            <a:r>
              <a:rPr lang="it-IT" sz="4400" dirty="0" err="1"/>
              <a:t>my</a:t>
            </a:r>
            <a:r>
              <a:rPr lang="it-IT" sz="4400" dirty="0"/>
              <a:t> </a:t>
            </a:r>
            <a:r>
              <a:rPr lang="it-IT" sz="4400" dirty="0" err="1"/>
              <a:t>joins</a:t>
            </a:r>
            <a:r>
              <a:rPr lang="it-IT" sz="4400" dirty="0"/>
              <a:t> and </a:t>
            </a:r>
            <a:r>
              <a:rPr lang="it-IT" sz="4400" dirty="0" err="1"/>
              <a:t>transactions</a:t>
            </a:r>
            <a:r>
              <a:rPr lang="it-IT" sz="4400" dirty="0"/>
              <a:t>? !!!</a:t>
            </a:r>
          </a:p>
          <a:p>
            <a:r>
              <a:rPr lang="it-IT" sz="4400" dirty="0"/>
              <a:t>$</a:t>
            </a:r>
            <a:r>
              <a:rPr lang="it-IT" sz="4400" dirty="0" err="1"/>
              <a:t>push</a:t>
            </a:r>
            <a:r>
              <a:rPr lang="it-IT" sz="4400" dirty="0"/>
              <a:t>, $pull, $pop, $</a:t>
            </a:r>
            <a:r>
              <a:rPr lang="it-IT" sz="4400" dirty="0" err="1"/>
              <a:t>addToSet</a:t>
            </a:r>
            <a:endParaRPr lang="it-IT" sz="4400" dirty="0"/>
          </a:p>
          <a:p>
            <a:r>
              <a:rPr lang="it-IT" sz="4400" dirty="0"/>
              <a:t>$</a:t>
            </a:r>
            <a:r>
              <a:rPr lang="it-IT" sz="4400" dirty="0" err="1"/>
              <a:t>inc</a:t>
            </a:r>
            <a:r>
              <a:rPr lang="it-IT" sz="4400" dirty="0"/>
              <a:t>, $</a:t>
            </a:r>
            <a:r>
              <a:rPr lang="it-IT" sz="4400" dirty="0" err="1"/>
              <a:t>decr</a:t>
            </a:r>
            <a:r>
              <a:rPr lang="it-IT" sz="4400" dirty="0"/>
              <a:t>, </a:t>
            </a:r>
            <a:r>
              <a:rPr lang="it-IT" sz="4400" dirty="0" err="1"/>
              <a:t>many</a:t>
            </a:r>
            <a:r>
              <a:rPr lang="it-IT" sz="4400" dirty="0"/>
              <a:t> more…</a:t>
            </a:r>
          </a:p>
          <a:p>
            <a:endParaRPr lang="it-IT" sz="4400" dirty="0"/>
          </a:p>
          <a:p>
            <a:endParaRPr lang="it-IT" sz="4400" dirty="0"/>
          </a:p>
          <a:p>
            <a:r>
              <a:rPr lang="it-IT" sz="4400" dirty="0" err="1"/>
              <a:t>Where</a:t>
            </a:r>
            <a:r>
              <a:rPr lang="it-IT" sz="4400" dirty="0"/>
              <a:t> are </a:t>
            </a:r>
            <a:r>
              <a:rPr lang="it-IT" sz="4400" dirty="0" err="1"/>
              <a:t>my</a:t>
            </a:r>
            <a:r>
              <a:rPr lang="it-IT" sz="4400" dirty="0"/>
              <a:t> </a:t>
            </a:r>
            <a:r>
              <a:rPr lang="it-IT" sz="4400" dirty="0" err="1"/>
              <a:t>joins</a:t>
            </a:r>
            <a:r>
              <a:rPr lang="it-IT" sz="4400" dirty="0"/>
              <a:t> and </a:t>
            </a:r>
            <a:r>
              <a:rPr lang="it-IT" sz="4400" dirty="0" err="1"/>
              <a:t>transactions</a:t>
            </a:r>
            <a:r>
              <a:rPr lang="it-IT" sz="4400" dirty="0"/>
              <a:t>? !!!</a:t>
            </a:r>
          </a:p>
        </p:txBody>
      </p:sp>
    </p:spTree>
    <p:extLst>
      <p:ext uri="{BB962C8B-B14F-4D97-AF65-F5344CB8AC3E}">
        <p14:creationId xmlns:p14="http://schemas.microsoft.com/office/powerpoint/2010/main" val="177529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Some Cool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E490F-AF74-46EB-8841-52863C1C8EF0}"/>
              </a:ext>
            </a:extLst>
          </p:cNvPr>
          <p:cNvSpPr/>
          <p:nvPr/>
        </p:nvSpPr>
        <p:spPr>
          <a:xfrm>
            <a:off x="925482" y="3237913"/>
            <a:ext cx="191913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Geo-</a:t>
            </a:r>
            <a:r>
              <a:rPr lang="it-IT" sz="4400" dirty="0" err="1"/>
              <a:t>spatial</a:t>
            </a:r>
            <a:r>
              <a:rPr lang="it-IT" sz="4400" dirty="0"/>
              <a:t> </a:t>
            </a:r>
            <a:r>
              <a:rPr lang="it-IT" sz="4400" dirty="0" err="1"/>
              <a:t>Indexes</a:t>
            </a:r>
            <a:r>
              <a:rPr lang="it-IT" sz="4400" dirty="0"/>
              <a:t> for Geo-</a:t>
            </a:r>
            <a:r>
              <a:rPr lang="it-IT" sz="4400" dirty="0" err="1"/>
              <a:t>spatial</a:t>
            </a:r>
            <a:r>
              <a:rPr lang="it-IT" sz="4400" dirty="0"/>
              <a:t> </a:t>
            </a:r>
            <a:r>
              <a:rPr lang="it-IT" sz="4400" dirty="0" err="1"/>
              <a:t>queries</a:t>
            </a:r>
            <a:r>
              <a:rPr lang="it-IT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$</a:t>
            </a:r>
            <a:r>
              <a:rPr lang="it-IT" sz="4400" dirty="0" err="1"/>
              <a:t>near</a:t>
            </a:r>
            <a:r>
              <a:rPr lang="it-IT" sz="4400" dirty="0"/>
              <a:t>, $</a:t>
            </a:r>
            <a:r>
              <a:rPr lang="it-IT" sz="4400" dirty="0" err="1"/>
              <a:t>within_distance</a:t>
            </a:r>
            <a:r>
              <a:rPr lang="it-IT" sz="4400" dirty="0"/>
              <a:t>, </a:t>
            </a:r>
            <a:r>
              <a:rPr lang="it-IT" sz="4400" dirty="0" err="1"/>
              <a:t>Bound</a:t>
            </a:r>
            <a:r>
              <a:rPr lang="it-IT" sz="4400" dirty="0"/>
              <a:t> </a:t>
            </a:r>
            <a:r>
              <a:rPr lang="it-IT" sz="4400" dirty="0" err="1"/>
              <a:t>queries</a:t>
            </a:r>
            <a:r>
              <a:rPr lang="it-IT" sz="4400" dirty="0"/>
              <a:t> (</a:t>
            </a:r>
            <a:r>
              <a:rPr lang="it-IT" sz="4400" dirty="0" err="1"/>
              <a:t>circle</a:t>
            </a:r>
            <a:r>
              <a:rPr lang="it-IT" sz="4400" dirty="0"/>
              <a:t>, box)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 err="1"/>
              <a:t>GridFS</a:t>
            </a:r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Stores Large </a:t>
            </a:r>
            <a:r>
              <a:rPr lang="it-IT" sz="4400" dirty="0" err="1"/>
              <a:t>Binary</a:t>
            </a:r>
            <a:r>
              <a:rPr lang="it-IT" sz="4400" dirty="0"/>
              <a:t> </a:t>
            </a:r>
            <a:r>
              <a:rPr lang="it-IT" sz="4400" dirty="0" err="1"/>
              <a:t>Files</a:t>
            </a:r>
            <a:r>
              <a:rPr lang="it-IT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 err="1"/>
              <a:t>Map</a:t>
            </a:r>
            <a:r>
              <a:rPr lang="it-IT" sz="4400" dirty="0"/>
              <a:t>/Reduce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GROUP BY in SQL, </a:t>
            </a:r>
            <a:r>
              <a:rPr lang="it-IT" sz="4400" dirty="0" err="1"/>
              <a:t>map</a:t>
            </a:r>
            <a:r>
              <a:rPr lang="it-IT" sz="4400" dirty="0"/>
              <a:t>/reduce in </a:t>
            </a:r>
            <a:r>
              <a:rPr lang="it-IT" sz="4400" dirty="0" err="1"/>
              <a:t>MongoDB</a:t>
            </a:r>
            <a:r>
              <a:rPr lang="it-IT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0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Rerences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E490F-AF74-46EB-8841-52863C1C8EF0}"/>
              </a:ext>
            </a:extLst>
          </p:cNvPr>
          <p:cNvSpPr/>
          <p:nvPr/>
        </p:nvSpPr>
        <p:spPr>
          <a:xfrm>
            <a:off x="925482" y="3237913"/>
            <a:ext cx="1919131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hlinkClick r:id="rId2"/>
              </a:rPr>
              <a:t>https://www.slideshare.net/raviteja2007/introduction-to-mongodb-12246792</a:t>
            </a:r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>
              <a:hlinkClick r:id="rId3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>
                <a:hlinkClick r:id="rId3"/>
              </a:rPr>
              <a:t>https://docs.mongodb.com/</a:t>
            </a:r>
            <a:endParaRPr lang="it-IT" sz="44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10185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E0ECA-27E1-49CE-9DCC-317DE8DB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94" y="2222441"/>
            <a:ext cx="13057193" cy="893158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0B7DD7A-5A4D-4EAD-A841-E759CFEB5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60" y="-176463"/>
            <a:ext cx="13411080" cy="2021305"/>
          </a:xfrm>
        </p:spPr>
        <p:txBody>
          <a:bodyPr/>
          <a:lstStyle/>
          <a:p>
            <a:r>
              <a:rPr lang="en-US" dirty="0"/>
              <a:t>MongoDB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F34A75-141B-4221-A5D6-98A4479BFE5E}"/>
              </a:ext>
            </a:extLst>
          </p:cNvPr>
          <p:cNvSpPr/>
          <p:nvPr/>
        </p:nvSpPr>
        <p:spPr>
          <a:xfrm>
            <a:off x="13372408" y="11783548"/>
            <a:ext cx="1219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Constantia" panose="02030602050306030303" pitchFamily="18" charset="0"/>
              </a:rPr>
              <a:t>MongoDB - Sweet Spot: Easy, Flexible and Scalable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endParaRPr lang="it-IT"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8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is MongoDB ?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799630" y="1716663"/>
            <a:ext cx="21097701" cy="11726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Scalable High-Performance Open-source,</a:t>
            </a:r>
            <a:b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	Document-orientated database.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Built for Speed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Rich Document based queries for Easy readability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Full Index Support for High Performance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Replication and Failover for High Availability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Auto </a:t>
            </a:r>
            <a:r>
              <a:rPr lang="en-US" sz="6000" dirty="0" err="1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Sharding</a:t>
            </a: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 for Easy Scalability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Map / Reduce for Aggregation. </a:t>
            </a:r>
            <a:b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1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Why use MongoDB?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884903" y="1716663"/>
            <a:ext cx="23833394" cy="11726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SQL was invented in the 70’s to store data.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MongoDB stores documents (or) objects.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Now-a-days, everyone works with objects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     (C#,</a:t>
            </a:r>
            <a:r>
              <a:rPr lang="en-US" sz="6000" dirty="0" err="1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Python,Ruby,Java,etc</a:t>
            </a: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.)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And we need Databases to persist our objects.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    Then why not store objects directly ?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Embedded documents and arrays reduce need for joins. 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     No Joins and No-multi document transactions.</a:t>
            </a:r>
            <a:b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2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is MongoDB great for?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875071" y="1844842"/>
            <a:ext cx="23833394" cy="8575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RDBMS replacement for Web Applications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Semi-structured Content Management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Real-time Analytics &amp; High-Speed Logging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Caching and High Scalability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	Web 2.0, Media, SAAS, Gaming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	HealthCare, Finance, Telecom, Government</a:t>
            </a:r>
            <a:b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3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is MongoDB </a:t>
            </a:r>
            <a:r>
              <a:rPr lang="en-US" b="1" dirty="0"/>
              <a:t>NOT </a:t>
            </a:r>
            <a:r>
              <a:rPr lang="en-US" dirty="0"/>
              <a:t>great for?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914401" y="2212256"/>
            <a:ext cx="14453419" cy="4432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Highly Transactional Applications</a:t>
            </a:r>
          </a:p>
          <a:p>
            <a:pPr marL="857250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Problems requiring SQL</a:t>
            </a: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2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60" y="-176463"/>
            <a:ext cx="15428362" cy="2021305"/>
          </a:xfrm>
        </p:spPr>
        <p:txBody>
          <a:bodyPr>
            <a:normAutofit/>
          </a:bodyPr>
          <a:lstStyle/>
          <a:p>
            <a:r>
              <a:rPr lang="en-US" dirty="0"/>
              <a:t>Companies using MongoDB in Production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764DC-0344-421B-9480-416F7DB4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30" y="2776452"/>
            <a:ext cx="21054600" cy="87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802" y="-267700"/>
            <a:ext cx="15428362" cy="2021305"/>
          </a:xfrm>
        </p:spPr>
        <p:txBody>
          <a:bodyPr>
            <a:normAutofit/>
          </a:bodyPr>
          <a:lstStyle/>
          <a:p>
            <a:r>
              <a:rPr lang="en-US" dirty="0"/>
              <a:t>Glossary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5B2C5-BBF2-491D-B813-637F2C2ED88F}"/>
              </a:ext>
            </a:extLst>
          </p:cNvPr>
          <p:cNvSpPr/>
          <p:nvPr/>
        </p:nvSpPr>
        <p:spPr>
          <a:xfrm>
            <a:off x="748146" y="2377439"/>
            <a:ext cx="22760246" cy="9942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77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When I say </a:t>
            </a:r>
            <a:r>
              <a:rPr lang="en-US" sz="77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Database</a:t>
            </a:r>
            <a:r>
              <a:rPr lang="en-US" sz="77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 Think </a:t>
            </a:r>
            <a:r>
              <a:rPr lang="en-US" sz="77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Database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Made up of Multiple Collections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rPr>
              <a:t>Created on-the-fly when referenced for the first time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77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When I say </a:t>
            </a:r>
            <a:r>
              <a:rPr lang="en-US" sz="77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Collection</a:t>
            </a:r>
            <a:r>
              <a:rPr lang="en-US" sz="77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 Think </a:t>
            </a:r>
            <a:r>
              <a:rPr lang="en-US" sz="77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Table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Schema-less, and contains Documents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Indexable by one/more keys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Created on-the-fly when referenced for the first time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Capped Collections: Fixed size, older records get dropped after reaching the limit</a:t>
            </a:r>
            <a:endParaRPr lang="en-US" sz="6000" b="1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76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When I say </a:t>
            </a:r>
            <a:r>
              <a:rPr lang="en-US" sz="76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Document</a:t>
            </a:r>
            <a:r>
              <a:rPr lang="en-US" sz="76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 Think </a:t>
            </a:r>
            <a:r>
              <a:rPr lang="en-US" sz="7600" b="1" dirty="0">
                <a:solidFill>
                  <a:srgbClr val="FF0000"/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Record/Row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Stored in a Collection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Can have _id key – works like Primary keys in MySQL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Supported Relationships – Embedded (or) References</a:t>
            </a: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Document storage in BSON (Binary form of JSON)</a:t>
            </a:r>
            <a:endParaRPr lang="it-IT" sz="6000" dirty="0"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marL="2228850" lvl="3" indent="-85725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FCC11-BB00-4926-B3A8-3AD96DCDE090}"/>
              </a:ext>
            </a:extLst>
          </p:cNvPr>
          <p:cNvSpPr/>
          <p:nvPr/>
        </p:nvSpPr>
        <p:spPr>
          <a:xfrm>
            <a:off x="914401" y="6645235"/>
            <a:ext cx="22760246" cy="4432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endParaRPr lang="it-IT" sz="6000" dirty="0">
              <a:latin typeface="+mj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0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Understanding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r>
              <a:rPr lang="it-IT" dirty="0"/>
              <a:t>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EE252-21EB-48B6-AE29-8E87537EB32C}"/>
              </a:ext>
            </a:extLst>
          </p:cNvPr>
          <p:cNvSpPr/>
          <p:nvPr/>
        </p:nvSpPr>
        <p:spPr>
          <a:xfrm>
            <a:off x="914401" y="2212256"/>
            <a:ext cx="14453419" cy="876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var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p = {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‘_id’: ‘3432’,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author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DBRef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(‘User’, 2),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title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Introduction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to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MongoDB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‘body’: 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MongoDB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is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an open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sources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.. ‘,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timestamp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Date(’01-04-12’),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tags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[‘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MongoDB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’, 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NoSQL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’],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comments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[{‘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author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DBRef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(‘User’, 4),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‘date’: Date(’02-04-12’),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‘text’: 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Did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you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see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.. ‘,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‘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upvotes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’: 7, … ]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	}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&gt; </a:t>
            </a:r>
            <a:r>
              <a:rPr lang="it-IT" sz="6000" dirty="0" err="1">
                <a:ea typeface="Open Sans bold" panose="020B0806030504020204" pitchFamily="34" charset="0"/>
                <a:cs typeface="Open Sans bold" panose="020B0806030504020204" pitchFamily="34" charset="0"/>
              </a:rPr>
              <a:t>db.posts.save</a:t>
            </a:r>
            <a:r>
              <a:rPr lang="it-IT" sz="6000" dirty="0">
                <a:ea typeface="Open Sans bold" panose="020B0806030504020204" pitchFamily="34" charset="0"/>
                <a:cs typeface="Open Sans bold" panose="020B0806030504020204" pitchFamily="34" charset="0"/>
              </a:rPr>
              <a:t>(p);</a:t>
            </a:r>
          </a:p>
        </p:txBody>
      </p:sp>
    </p:spTree>
    <p:extLst>
      <p:ext uri="{BB962C8B-B14F-4D97-AF65-F5344CB8AC3E}">
        <p14:creationId xmlns:p14="http://schemas.microsoft.com/office/powerpoint/2010/main" val="3945683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19527</TotalTime>
  <Words>511</Words>
  <Application>Microsoft Office PowerPoint</Application>
  <PresentationFormat>Custom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Lato</vt:lpstr>
      <vt:lpstr>Open Sans bold</vt:lpstr>
      <vt:lpstr>Lato Medium</vt:lpstr>
      <vt:lpstr>Lato Light</vt:lpstr>
      <vt:lpstr>Open Sans</vt:lpstr>
      <vt:lpstr>Calibri Light</vt:lpstr>
      <vt:lpstr>Arial</vt:lpstr>
      <vt:lpstr>Calibri</vt:lpstr>
      <vt:lpstr>Constantia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Luca Zagarella</cp:lastModifiedBy>
  <cp:revision>1199</cp:revision>
  <dcterms:created xsi:type="dcterms:W3CDTF">2015-08-10T08:26:26Z</dcterms:created>
  <dcterms:modified xsi:type="dcterms:W3CDTF">2017-10-15T09:44:19Z</dcterms:modified>
</cp:coreProperties>
</file>